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29566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29566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5806440"/>
            <a:ext cx="10079640" cy="1754280"/>
          </a:xfrm>
          <a:prstGeom prst="rect">
            <a:avLst/>
          </a:prstGeom>
          <a:ln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0" y="234108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id-ID" sz="4400" spc="-1" strike="noStrike">
                <a:solidFill>
                  <a:srgbClr val="006699"/>
                </a:solidFill>
                <a:latin typeface="Arial"/>
              </a:rPr>
              <a:t>Click to edit the title text format</a:t>
            </a:r>
            <a:endParaRPr b="0" lang="id-ID" sz="4400" spc="-1" strike="noStrike">
              <a:solidFill>
                <a:srgbClr val="006699"/>
              </a:solidFill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4056120"/>
            <a:ext cx="9071640" cy="2097360"/>
          </a:xfrm>
          <a:prstGeom prst="rect">
            <a:avLst/>
          </a:prstGeom>
        </p:spPr>
        <p:txBody>
          <a:bodyPr lIns="0" rIns="0" tIns="0" bIns="0">
            <a:normAutofit fontScale="65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latin typeface="Arial"/>
              </a:rPr>
              <a:t>Click to edit the outline text format</a:t>
            </a:r>
            <a:endParaRPr b="0" lang="id-ID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d-ID" sz="2800" spc="-1" strike="noStrike">
                <a:latin typeface="Arial"/>
              </a:rPr>
              <a:t>Second Outline Level</a:t>
            </a:r>
            <a:endParaRPr b="0" lang="id-ID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2400" spc="-1" strike="noStrike">
                <a:latin typeface="Arial"/>
              </a:rPr>
              <a:t>Third Outline Level</a:t>
            </a:r>
            <a:endParaRPr b="0" lang="id-ID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d-ID" sz="2000" spc="-1" strike="noStrike">
                <a:latin typeface="Arial"/>
              </a:rPr>
              <a:t>Fourth Outline Level</a:t>
            </a:r>
            <a:endParaRPr b="0" lang="id-ID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2000" spc="-1" strike="noStrike">
                <a:latin typeface="Arial"/>
              </a:rPr>
              <a:t>Fifth Outline Level</a:t>
            </a:r>
            <a:endParaRPr b="0" lang="id-ID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2000" spc="-1" strike="noStrike">
                <a:latin typeface="Arial"/>
              </a:rPr>
              <a:t>Sixth Outline Level</a:t>
            </a:r>
            <a:endParaRPr b="0" lang="id-ID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2000" spc="-1" strike="noStrike">
                <a:latin typeface="Arial"/>
              </a:rPr>
              <a:t>Seventh Outline Level</a:t>
            </a:r>
            <a:endParaRPr b="0" lang="id-ID" sz="2000" spc="-1" strike="noStrike"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id-ID" sz="1400" spc="-1" strike="noStrike">
                <a:latin typeface="Times New Roman"/>
              </a:rPr>
              <a:t>&lt;date/time&gt;</a:t>
            </a:r>
            <a:endParaRPr b="0" lang="id-ID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id-ID" sz="1400" spc="-1" strike="noStrike">
                <a:latin typeface="Times New Roman"/>
              </a:rPr>
              <a:t>&lt;footer&gt;</a:t>
            </a:r>
            <a:endParaRPr b="0" lang="id-ID" sz="1400" spc="-1" strike="noStrike"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FFE1C31B-B58C-4AE5-B1EB-A48DE8F251C0}" type="slidenum">
              <a:rPr b="0" lang="id-ID" sz="1400" spc="-1" strike="noStrike">
                <a:latin typeface="Times New Roman"/>
              </a:rPr>
              <a:t>&lt;number&gt;</a:t>
            </a:fld>
            <a:endParaRPr b="0" lang="id-ID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760" cy="941760"/>
          </a:xfrm>
          <a:prstGeom prst="rect">
            <a:avLst/>
          </a:prstGeom>
          <a:gradFill rotWithShape="0">
            <a:gsLst>
              <a:gs pos="0">
                <a:srgbClr val="dff2fc"/>
              </a:gs>
              <a:gs pos="100000">
                <a:srgbClr val="009bdd"/>
              </a:gs>
            </a:gsLst>
            <a:lin ang="108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0" y="6620400"/>
            <a:ext cx="10076760" cy="941760"/>
          </a:xfrm>
          <a:prstGeom prst="rect">
            <a:avLst/>
          </a:prstGeom>
          <a:gradFill rotWithShape="0">
            <a:gsLst>
              <a:gs pos="0">
                <a:srgbClr val="dff2fc"/>
              </a:gs>
              <a:gs pos="100000">
                <a:srgbClr val="009bdd"/>
              </a:gs>
            </a:gsLst>
            <a:lin ang="108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id-ID" sz="4400" spc="-1" strike="noStrike">
                <a:solidFill>
                  <a:srgbClr val="ffffff"/>
                </a:solidFill>
                <a:latin typeface="Arial"/>
              </a:rPr>
              <a:t>Click to edit the title text format</a:t>
            </a:r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Click to edit the outline text format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d-ID" sz="2800" spc="-1" strike="noStrike">
                <a:solidFill>
                  <a:srgbClr val="0066cc"/>
                </a:solidFill>
                <a:latin typeface="Arial"/>
              </a:rPr>
              <a:t>Second Outline Level</a:t>
            </a:r>
            <a:endParaRPr b="0" lang="id-ID" sz="2800" spc="-1" strike="noStrike">
              <a:solidFill>
                <a:srgbClr val="0066cc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2400" spc="-1" strike="noStrike">
                <a:solidFill>
                  <a:srgbClr val="0066cc"/>
                </a:solidFill>
                <a:latin typeface="Arial"/>
              </a:rPr>
              <a:t>Third Outline Level</a:t>
            </a:r>
            <a:endParaRPr b="0" lang="id-ID" sz="2400" spc="-1" strike="noStrike">
              <a:solidFill>
                <a:srgbClr val="0066cc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d-ID" sz="2000" spc="-1" strike="noStrike">
                <a:solidFill>
                  <a:srgbClr val="0066cc"/>
                </a:solidFill>
                <a:latin typeface="Arial"/>
              </a:rPr>
              <a:t>Fourth Outline Level</a:t>
            </a:r>
            <a:endParaRPr b="0" lang="id-ID" sz="2000" spc="-1" strike="noStrike">
              <a:solidFill>
                <a:srgbClr val="0066cc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2000" spc="-1" strike="noStrike">
                <a:solidFill>
                  <a:srgbClr val="0066cc"/>
                </a:solidFill>
                <a:latin typeface="Arial"/>
              </a:rPr>
              <a:t>Fifth Outline Level</a:t>
            </a:r>
            <a:endParaRPr b="0" lang="id-ID" sz="2000" spc="-1" strike="noStrike">
              <a:solidFill>
                <a:srgbClr val="0066cc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2000" spc="-1" strike="noStrike">
                <a:solidFill>
                  <a:srgbClr val="0066cc"/>
                </a:solidFill>
                <a:latin typeface="Arial"/>
              </a:rPr>
              <a:t>Sixth Outline Level</a:t>
            </a:r>
            <a:endParaRPr b="0" lang="id-ID" sz="2000" spc="-1" strike="noStrike">
              <a:solidFill>
                <a:srgbClr val="0066cc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2000" spc="-1" strike="noStrike">
                <a:solidFill>
                  <a:srgbClr val="0066cc"/>
                </a:solidFill>
                <a:latin typeface="Arial"/>
              </a:rPr>
              <a:t>Seventh Outline Level</a:t>
            </a:r>
            <a:endParaRPr b="0" lang="id-ID" sz="20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id-ID" sz="1400" spc="-1" strike="noStrike">
                <a:latin typeface="Times New Roman"/>
              </a:rPr>
              <a:t> </a:t>
            </a:r>
            <a:endParaRPr b="0" lang="id-ID" sz="1400" spc="-1" strike="noStrike">
              <a:latin typeface="Times New Roman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id-ID" sz="1400" spc="-1" strike="noStrike">
                <a:latin typeface="Times New Roman"/>
              </a:rPr>
              <a:t> </a:t>
            </a:r>
            <a:endParaRPr b="0" lang="id-ID" sz="1400" spc="-1" strike="noStrike">
              <a:latin typeface="Times New Roman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0D31224D-3B3E-4402-B45D-9619464862ED}" type="slidenum">
              <a:rPr b="0" lang="id-ID" sz="1400" spc="-1" strike="noStrike">
                <a:latin typeface="Times New Roman"/>
              </a:rPr>
              <a:t>1</a:t>
            </a:fld>
            <a:endParaRPr b="0" lang="id-ID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2034720"/>
            <a:ext cx="9071640" cy="1875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id-ID" sz="4400" spc="-1" strike="noStrike">
                <a:solidFill>
                  <a:srgbClr val="006699"/>
                </a:solidFill>
                <a:latin typeface="Arial"/>
              </a:rPr>
              <a:t>Praktikum 4</a:t>
            </a:r>
            <a:br/>
            <a:r>
              <a:rPr b="0" lang="id-ID" sz="4400" spc="-1" strike="noStrike">
                <a:solidFill>
                  <a:srgbClr val="006699"/>
                </a:solidFill>
                <a:latin typeface="Arial"/>
              </a:rPr>
              <a:t>Operator Tambahan &amp; String Formatting</a:t>
            </a:r>
            <a:endParaRPr b="0" lang="id-ID" sz="4400" spc="-1" strike="noStrike">
              <a:solidFill>
                <a:srgbClr val="006699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id-ID" sz="4400" spc="-1" strike="noStrike">
                <a:solidFill>
                  <a:srgbClr val="ffffff"/>
                </a:solidFill>
                <a:latin typeface="Arial"/>
              </a:rPr>
              <a:t>String Formatting</a:t>
            </a:r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Bisa juga memanggil dua variabel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Perhatikan contoh berikut: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2800" spc="-1" strike="noStrike">
                <a:solidFill>
                  <a:srgbClr val="0066cc"/>
                </a:solidFill>
                <a:latin typeface="Arial"/>
              </a:rPr>
              <a:t>&gt;&gt;&gt; a = "Ayam" </a:t>
            </a:r>
            <a:endParaRPr b="0" lang="id-ID" sz="28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2800" spc="-1" strike="noStrike">
                <a:solidFill>
                  <a:srgbClr val="0066cc"/>
                </a:solidFill>
                <a:latin typeface="Arial"/>
              </a:rPr>
              <a:t>&gt;&gt;&gt; b = 5</a:t>
            </a:r>
            <a:endParaRPr b="0" lang="id-ID" sz="28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2800" spc="-1" strike="noStrike">
                <a:solidFill>
                  <a:srgbClr val="0066cc"/>
                </a:solidFill>
                <a:latin typeface="Arial"/>
              </a:rPr>
              <a:t>&gt;&gt;&gt; print("Agus makan %d potong %s" % (b, a))</a:t>
            </a:r>
            <a:endParaRPr b="0" lang="id-ID" sz="28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2800" spc="-1" strike="noStrike">
                <a:solidFill>
                  <a:srgbClr val="0066cc"/>
                </a:solidFill>
                <a:latin typeface="Arial"/>
              </a:rPr>
              <a:t>Agus makan 5 potong Ayam</a:t>
            </a:r>
            <a:endParaRPr b="0" lang="id-ID" sz="28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id-ID" sz="4400" spc="-1" strike="noStrike">
                <a:solidFill>
                  <a:srgbClr val="ffffff"/>
                </a:solidFill>
                <a:latin typeface="Arial"/>
              </a:rPr>
              <a:t>%d dan %f (%.f)</a:t>
            </a:r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5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2800" spc="-1" strike="noStrike">
                <a:solidFill>
                  <a:srgbClr val="0066cc"/>
                </a:solidFill>
                <a:latin typeface="Arial"/>
              </a:rPr>
              <a:t>&gt;&gt;&gt; a = 4</a:t>
            </a:r>
            <a:endParaRPr b="0" lang="id-ID" sz="28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2800" spc="-1" strike="noStrike">
                <a:solidFill>
                  <a:srgbClr val="0066cc"/>
                </a:solidFill>
                <a:latin typeface="Arial"/>
              </a:rPr>
              <a:t>&gt;&gt;&gt; b = 3</a:t>
            </a:r>
            <a:endParaRPr b="0" lang="id-ID" sz="28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2800" spc="-1" strike="noStrike">
                <a:solidFill>
                  <a:srgbClr val="0066cc"/>
                </a:solidFill>
                <a:latin typeface="Arial"/>
              </a:rPr>
              <a:t>&gt;&gt;&gt; c = 4 / 3</a:t>
            </a:r>
            <a:endParaRPr b="0" lang="id-ID" sz="28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2800" spc="-1" strike="noStrike">
                <a:solidFill>
                  <a:srgbClr val="0066cc"/>
                </a:solidFill>
                <a:latin typeface="Arial"/>
              </a:rPr>
              <a:t>&gt;&gt;&gt; print("Hasil Pembagian %d dan %d adalah %f" % (a,b,c))</a:t>
            </a:r>
            <a:endParaRPr b="0" lang="id-ID" sz="28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2800" spc="-1" strike="noStrike">
                <a:solidFill>
                  <a:srgbClr val="0066cc"/>
                </a:solidFill>
                <a:latin typeface="Arial"/>
              </a:rPr>
              <a:t>Hasil Pembagian 4 dan 3 adalah 1.333333</a:t>
            </a:r>
            <a:endParaRPr b="0" lang="id-ID" sz="28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2800" spc="-1" strike="noStrike">
                <a:solidFill>
                  <a:srgbClr val="0066cc"/>
                </a:solidFill>
                <a:latin typeface="Arial"/>
              </a:rPr>
              <a:t>&gt;&gt;&gt; print("Hasil Pembagian %d dan %d adalah %.1f" % (a,b,c))</a:t>
            </a:r>
            <a:endParaRPr b="0" lang="id-ID" sz="28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2800" spc="-1" strike="noStrike">
                <a:solidFill>
                  <a:srgbClr val="0066cc"/>
                </a:solidFill>
                <a:latin typeface="Arial"/>
              </a:rPr>
              <a:t>Hasil Pembagian 4 dan 3 adalah 1.3</a:t>
            </a:r>
            <a:endParaRPr b="0" lang="id-ID" sz="28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id-ID" sz="4400" spc="-1" strike="noStrike">
                <a:solidFill>
                  <a:srgbClr val="ffffff"/>
                </a:solidFill>
                <a:latin typeface="Arial"/>
              </a:rPr>
              <a:t>Latihan</a:t>
            </a:r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7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Andi mempunyai 10 apel, kemudian adiknya meminta 2 buah. Kakaknya meminta 5 buah untuk dibuat jus. Sisa apel yang dipunyai Andi dibagikan ke 4 teman nya. Berapa bagian yang Andi dapatkan?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(Gunakan String Formatting!)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id-ID" sz="4400" spc="-1" strike="noStrike">
                <a:solidFill>
                  <a:srgbClr val="ffffff"/>
                </a:solidFill>
                <a:latin typeface="Arial"/>
              </a:rPr>
              <a:t>Latihan 2</a:t>
            </a:r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Abi telah selesai ujian semester, nilai mata kuliahnya adalah sebagai berikut: 68 untuk Bhs Inggris, 75 untuk Fisika 1, 78 untuk Kalkulus 1, 80 untuk Pemrograman Dasar. Berapa rata-rata nilai Abi, dan berapa mediannya? 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(Print hasil dengan 2 desimal di belakang koma!)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5" dur="indefinite" restart="never" nodeType="tmRoot">
          <p:childTnLst>
            <p:seq>
              <p:cTn id="2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id-ID" sz="4400" spc="-1" strike="noStrike">
                <a:solidFill>
                  <a:srgbClr val="ffffff"/>
                </a:solidFill>
                <a:latin typeface="Arial"/>
              </a:rPr>
              <a:t>Operator Dasar Pemrograman</a:t>
            </a:r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Operator Aritmatika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d-ID" sz="2800" spc="-1" strike="noStrike">
                <a:solidFill>
                  <a:srgbClr val="0066cc"/>
                </a:solidFill>
                <a:latin typeface="Arial"/>
              </a:rPr>
              <a:t>+ (tambah), - (kurang), * (kali), / (bagi), ** (pangkat), % (modulus)</a:t>
            </a:r>
            <a:endParaRPr b="0" lang="id-ID" sz="28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Operator Boolean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d-ID" sz="2800" spc="-1" strike="noStrike">
                <a:solidFill>
                  <a:srgbClr val="0066cc"/>
                </a:solidFill>
                <a:latin typeface="Arial"/>
              </a:rPr>
              <a:t>== (sama/identik), != (tidak sama/tidak identik)</a:t>
            </a:r>
            <a:endParaRPr b="0" lang="id-ID" sz="28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Operator List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Operator String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id-ID" sz="4400" spc="-1" strike="noStrike">
                <a:solidFill>
                  <a:srgbClr val="ffffff"/>
                </a:solidFill>
                <a:latin typeface="Arial"/>
              </a:rPr>
              <a:t>Operator Aritmatika</a:t>
            </a:r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4000" spc="-1" strike="noStrike">
                <a:solidFill>
                  <a:srgbClr val="0066cc"/>
                </a:solidFill>
                <a:latin typeface="Arial"/>
              </a:rPr>
              <a:t>Untuk perhitungan matematika biasa</a:t>
            </a:r>
            <a:endParaRPr b="0" lang="id-ID" sz="40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4000" spc="-1" strike="noStrike">
                <a:solidFill>
                  <a:srgbClr val="0066cc"/>
                </a:solidFill>
                <a:latin typeface="Arial"/>
              </a:rPr>
              <a:t>&gt;&gt;&gt; a = 6 + 7</a:t>
            </a:r>
            <a:endParaRPr b="0" lang="id-ID" sz="40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4000" spc="-1" strike="noStrike">
                <a:solidFill>
                  <a:srgbClr val="0066cc"/>
                </a:solidFill>
                <a:latin typeface="Arial"/>
              </a:rPr>
              <a:t>&gt;&gt;&gt; b = 7 - 1</a:t>
            </a:r>
            <a:endParaRPr b="0" lang="id-ID" sz="40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4000" spc="-1" strike="noStrike">
                <a:solidFill>
                  <a:srgbClr val="0066cc"/>
                </a:solidFill>
                <a:latin typeface="Arial"/>
              </a:rPr>
              <a:t>&gt;&gt;&gt; c = 5 / 2</a:t>
            </a:r>
            <a:endParaRPr b="0" lang="id-ID" sz="40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4000" spc="-1" strike="noStrike">
                <a:solidFill>
                  <a:srgbClr val="0066cc"/>
                </a:solidFill>
                <a:latin typeface="Arial"/>
              </a:rPr>
              <a:t>&gt;&gt;&gt; d = 4 * 2</a:t>
            </a:r>
            <a:endParaRPr b="0" lang="id-ID" sz="40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4000" spc="-1" strike="noStrike">
                <a:solidFill>
                  <a:srgbClr val="0066cc"/>
                </a:solidFill>
                <a:latin typeface="Arial"/>
              </a:rPr>
              <a:t>&gt;&gt;&gt; print(a , " " , b , " " , c , " " , d)</a:t>
            </a:r>
            <a:endParaRPr b="0" lang="id-ID" sz="40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id-ID" sz="4400" spc="-1" strike="noStrike">
                <a:solidFill>
                  <a:srgbClr val="ffffff"/>
                </a:solidFill>
                <a:latin typeface="Arial"/>
              </a:rPr>
              <a:t>Operator Aritmatika</a:t>
            </a:r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4000" spc="-1" strike="noStrike">
                <a:solidFill>
                  <a:srgbClr val="0066cc"/>
                </a:solidFill>
                <a:latin typeface="Arial"/>
              </a:rPr>
              <a:t>Bilangan Minus pun juga bisa</a:t>
            </a:r>
            <a:endParaRPr b="0" lang="id-ID" sz="40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4000" spc="-1" strike="noStrike">
                <a:solidFill>
                  <a:srgbClr val="0066cc"/>
                </a:solidFill>
                <a:latin typeface="Arial"/>
              </a:rPr>
              <a:t>&gt;&gt;&gt; a = -6 + 7</a:t>
            </a:r>
            <a:endParaRPr b="0" lang="id-ID" sz="40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4000" spc="-1" strike="noStrike">
                <a:solidFill>
                  <a:srgbClr val="0066cc"/>
                </a:solidFill>
                <a:latin typeface="Arial"/>
              </a:rPr>
              <a:t>&gt;&gt;&gt; b = 1 - 10</a:t>
            </a:r>
            <a:endParaRPr b="0" lang="id-ID" sz="40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4000" spc="-1" strike="noStrike">
                <a:solidFill>
                  <a:srgbClr val="0066cc"/>
                </a:solidFill>
                <a:latin typeface="Arial"/>
              </a:rPr>
              <a:t>&gt;&gt;&gt; c = -6 / 2</a:t>
            </a:r>
            <a:endParaRPr b="0" lang="id-ID" sz="40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4000" spc="-1" strike="noStrike">
                <a:solidFill>
                  <a:srgbClr val="0066cc"/>
                </a:solidFill>
                <a:latin typeface="Arial"/>
              </a:rPr>
              <a:t>&gt;&gt;&gt; d = -4 * 2</a:t>
            </a:r>
            <a:endParaRPr b="0" lang="id-ID" sz="40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4000" spc="-1" strike="noStrike">
                <a:solidFill>
                  <a:srgbClr val="0066cc"/>
                </a:solidFill>
                <a:latin typeface="Arial"/>
              </a:rPr>
              <a:t>&gt;&gt;&gt; print(a , " " , b , " " , c , " " , d)</a:t>
            </a:r>
            <a:endParaRPr b="0" lang="id-ID" sz="40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id-ID" sz="4400" spc="-1" strike="noStrike">
                <a:solidFill>
                  <a:srgbClr val="ffffff"/>
                </a:solidFill>
                <a:latin typeface="Arial"/>
              </a:rPr>
              <a:t>Operator Aritmatika</a:t>
            </a:r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4000" spc="-1" strike="noStrike">
                <a:solidFill>
                  <a:srgbClr val="0066cc"/>
                </a:solidFill>
                <a:latin typeface="Arial"/>
              </a:rPr>
              <a:t>True False pun juga bisa</a:t>
            </a:r>
            <a:endParaRPr b="0" lang="id-ID" sz="40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4000" spc="-1" strike="noStrike">
                <a:solidFill>
                  <a:srgbClr val="0066cc"/>
                </a:solidFill>
                <a:latin typeface="Arial"/>
              </a:rPr>
              <a:t>&gt;&gt;&gt; a = True * True</a:t>
            </a:r>
            <a:endParaRPr b="0" lang="id-ID" sz="40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4000" spc="-1" strike="noStrike">
                <a:solidFill>
                  <a:srgbClr val="0066cc"/>
                </a:solidFill>
                <a:latin typeface="Arial"/>
              </a:rPr>
              <a:t>&gt;&gt;&gt; b = True * False</a:t>
            </a:r>
            <a:endParaRPr b="0" lang="id-ID" sz="40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4000" spc="-1" strike="noStrike">
                <a:solidFill>
                  <a:srgbClr val="0066cc"/>
                </a:solidFill>
                <a:latin typeface="Arial"/>
              </a:rPr>
              <a:t>&gt;&gt;&gt; c = False * False</a:t>
            </a:r>
            <a:endParaRPr b="0" lang="id-ID" sz="40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4000" spc="-1" strike="noStrike">
                <a:solidFill>
                  <a:srgbClr val="0066cc"/>
                </a:solidFill>
                <a:latin typeface="Arial"/>
              </a:rPr>
              <a:t>&gt;&gt;&gt; print(a , " " , b , " " , c)</a:t>
            </a:r>
            <a:endParaRPr b="0" lang="id-ID" sz="40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id-ID" sz="4400" spc="-1" strike="noStrike">
                <a:solidFill>
                  <a:srgbClr val="ffffff"/>
                </a:solidFill>
                <a:latin typeface="Arial"/>
              </a:rPr>
              <a:t>Operator Boolean</a:t>
            </a:r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Untuk mengecek kebenaran, dengan hasil True (Benar) atau False (Salah). Operator ==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&gt;&gt;&gt; 7 == 7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True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&gt;&gt;&gt; “Ayam" == "ayam"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False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&gt;&gt;&gt; True == False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False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id-ID" sz="4400" spc="-1" strike="noStrike">
                <a:solidFill>
                  <a:srgbClr val="ffffff"/>
                </a:solidFill>
                <a:latin typeface="Arial"/>
              </a:rPr>
              <a:t>Operator Boolean</a:t>
            </a:r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Operator != (Tidak sama)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&gt;&gt;&gt; 0.5 != 0.5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False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&gt;&gt;&gt; "Susu" != "Sapi"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True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id-ID" sz="4400" spc="-1" strike="noStrike">
                <a:solidFill>
                  <a:srgbClr val="ffffff"/>
                </a:solidFill>
                <a:latin typeface="Arial"/>
              </a:rPr>
              <a:t>String Formatting</a:t>
            </a:r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Python menggunakan C-style untuk formatting, yaitu menggunakan tanda %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Perhatikan contoh berikut: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&gt;&gt;&gt; a = "John"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&gt;&gt;&gt; print("Halo! Nama Saya %s!" % a)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Halo! Nama Saya John!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id-ID" sz="4400" spc="-1" strike="noStrike">
                <a:solidFill>
                  <a:srgbClr val="ffffff"/>
                </a:solidFill>
                <a:latin typeface="Arial"/>
              </a:rPr>
              <a:t>String Format</a:t>
            </a:r>
            <a:endParaRPr b="0" lang="id-ID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%s untuk semua String atau semua yang merepresentasikan String, seperti Nomor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%d untuk penomoran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%f untuk floating point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%.(nomor)f untuk desimal dengan bilangan tertentu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d-ID" sz="3200" spc="-1" strike="noStrike">
                <a:solidFill>
                  <a:srgbClr val="0066cc"/>
                </a:solidFill>
                <a:latin typeface="Arial"/>
              </a:rPr>
              <a:t>%x/%X untuk hexa, huruf biasa dan Kapital</a:t>
            </a:r>
            <a:endParaRPr b="0" lang="id-ID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Application>LibreOffice/6.1.3.2$Linux_X86_64 LibreOffice_project/10$Build-2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2018-11-14T09:53:53Z</dcterms:created>
  <dc:creator/>
  <dc:description/>
  <dc:language>id-ID</dc:language>
  <cp:lastModifiedBy/>
  <dcterms:modified xsi:type="dcterms:W3CDTF">2018-11-14T11:17:46Z</dcterms:modified>
  <cp:revision>11</cp:revision>
  <dc:subject/>
  <dc:title>Blue Curve</dc:title>
</cp:coreProperties>
</file>